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</p:sldMasterIdLst>
  <p:notesMasterIdLst>
    <p:notesMasterId r:id="rId12"/>
  </p:notesMasterIdLst>
  <p:sldIdLst>
    <p:sldId id="264" r:id="rId2"/>
    <p:sldId id="266" r:id="rId3"/>
    <p:sldId id="268" r:id="rId4"/>
    <p:sldId id="275" r:id="rId5"/>
    <p:sldId id="269" r:id="rId6"/>
    <p:sldId id="271" r:id="rId7"/>
    <p:sldId id="272" r:id="rId8"/>
    <p:sldId id="273" r:id="rId9"/>
    <p:sldId id="277" r:id="rId10"/>
    <p:sldId id="27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33D1"/>
    <a:srgbClr val="49A51B"/>
    <a:srgbClr val="F1D483"/>
    <a:srgbClr val="DDABD9"/>
    <a:srgbClr val="3C4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C0306-0977-454D-A51F-AE1C35080D66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E0D28-D59C-4BA1-8E19-0277A44D49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694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E0D28-D59C-4BA1-8E19-0277A44D49D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4983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70A50-B42F-E4FC-F3F5-BE708F219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577655-254D-9935-1D36-47EA67B880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E84EE-014A-5F86-B078-FE50C2D46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16D4-D059-4F5F-B940-0962CC6B5005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94B4D-5AF6-EAC2-95AE-0154ECC5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AB2C1-D078-2DBA-602F-5E528586A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5A9A7-CBED-46CF-ADB0-0816268CC3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33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CFEE-B837-1637-BFFB-300F42FD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3373A2-C0D8-0B4F-06DA-CDFA7EA81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58389-8D5C-1AD7-A755-D6CEB2727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16D4-D059-4F5F-B940-0962CC6B5005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49CA-BB9B-0C40-3234-E2A0041D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2016D-18CF-C32B-0EAB-89801812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5A9A7-CBED-46CF-ADB0-0816268CC3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64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C1E241-2A69-9AC2-D028-AD8CBB9A9F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78FBA8-0A9E-6510-5CFF-0007B3031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34BA6-F4D4-6EBE-C91E-59B9F41C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16D4-D059-4F5F-B940-0962CC6B5005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AE5A8-8270-C257-6147-88A0325AB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FEDE2-6997-E138-B109-AEC68530B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5A9A7-CBED-46CF-ADB0-0816268CC3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23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91D0-E1AD-ED78-6193-0A93DFA2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F1D7A-4368-F6D0-76C5-0492F1D84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D4C56-2A9B-50C1-4181-8ACFFD7A1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16D4-D059-4F5F-B940-0962CC6B5005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F3077-009D-D059-C8FA-909F2EA96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DB64E-ECE5-35B2-9FED-EDDB7FDFA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5A9A7-CBED-46CF-ADB0-0816268CC3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914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EA485-2BC4-ECF9-774B-2D8D68861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F8805-A8A2-0723-D6FE-290F63078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72D78-D370-69C5-1A4B-10223F5B8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16D4-D059-4F5F-B940-0962CC6B5005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334BC-BFD7-3858-E1B7-477DB35E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127CB-D301-1A54-8B9F-A4B3C7CA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5A9A7-CBED-46CF-ADB0-0816268CC3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278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5C50-B0EA-B67F-2C74-FFCD8F4B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D273F-0E02-D4CA-C892-A9CED7432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2386A-4195-A53D-6FDC-342347C55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02A83-186E-3738-2DCA-1E7104F64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16D4-D059-4F5F-B940-0962CC6B5005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257CE-588F-9D1C-879C-01C59610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EDFC5-2535-169B-7D6F-E089FF11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5A9A7-CBED-46CF-ADB0-0816268CC3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56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1E0A4-C166-855E-F28B-A595651DA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0221B-8FFB-995F-526E-30E143F96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44AF3-0BE6-EC2B-1517-A9498AE0B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A6CFD-10E4-490F-C910-4B861E286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4A29F7-BD5F-EE2E-4929-5BE5A028EC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D86752-E9DA-ECEB-C4FC-1C0489237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16D4-D059-4F5F-B940-0962CC6B5005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DA89D9-9A61-B5E8-E7AB-B3D710577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5CB4E-1888-8D22-5C89-51DE19A4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5A9A7-CBED-46CF-ADB0-0816268CC3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788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9CC09-331D-A251-DEC1-CFD5AFCC6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6C084-9EF4-644B-7976-571D201FD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16D4-D059-4F5F-B940-0962CC6B5005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5905F-5561-27E6-CA3E-0FD76E4E3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7BC2D-14A1-96C2-A587-C5DFE9AA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5A9A7-CBED-46CF-ADB0-0816268CC3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71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C7DF49-C191-6F17-6683-9FFFACD0D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16D4-D059-4F5F-B940-0962CC6B5005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55E46E-C37B-CFC8-29FA-F5F77801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6E792-5AC7-115F-1BC3-0D26B0FD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5A9A7-CBED-46CF-ADB0-0816268CC3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46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DD71-6E40-5861-9AFD-47247CA50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8DEAA-CCEA-8297-B35D-BD0A5190E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7F1B0-E3FA-7292-35B7-AE012884D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B438D-E983-18FF-E57B-0D1DC466A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16D4-D059-4F5F-B940-0962CC6B5005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791A32-C18D-A120-9B41-BF8D61E0D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0D2C4-06D4-1CD3-2EB9-55495B65C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5A9A7-CBED-46CF-ADB0-0816268CC3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128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FB8B-A2B5-F37A-0B2B-34A2EB372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71F7DC-F7A6-9F19-D825-E9DC812BD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93F71-D1E5-5544-EFAA-862984882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B002E-430A-CC29-2E40-227212BE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16D4-D059-4F5F-B940-0962CC6B5005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9096E-89CC-F851-D7DF-0BDBCEF1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3C24B-80CC-DBA2-473C-6324BC418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5A9A7-CBED-46CF-ADB0-0816268CC3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47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432F30-E52D-ED5B-0891-2B9B3426F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F8B36-C45E-5101-65CE-04C35629A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87132-2D7E-4D32-CB17-042EDC036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C16D4-D059-4F5F-B940-0962CC6B5005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C9742-24B4-B991-362D-19EBBDBC8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31F93-2B35-D946-434C-57B1D5217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5A9A7-CBED-46CF-ADB0-0816268CC3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68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93B8E9-84CF-254C-F928-7DB8EAACDA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ABD9"/>
          </a:solidFill>
          <a:ln>
            <a:solidFill>
              <a:srgbClr val="3C4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9181E-326F-B1EF-6FB6-907897A85CC5}"/>
              </a:ext>
            </a:extLst>
          </p:cNvPr>
          <p:cNvSpPr txBox="1"/>
          <p:nvPr/>
        </p:nvSpPr>
        <p:spPr>
          <a:xfrm>
            <a:off x="462116" y="1361932"/>
            <a:ext cx="6859476" cy="2308324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Pizza Sales Analysis</a:t>
            </a:r>
            <a:endParaRPr lang="en-IN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09B275-43A2-D6B4-9C68-2999E1632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412" y="941252"/>
            <a:ext cx="6116284" cy="5194443"/>
          </a:xfrm>
          <a:prstGeom prst="rect">
            <a:avLst/>
          </a:prstGeom>
        </p:spPr>
      </p:pic>
      <p:pic>
        <p:nvPicPr>
          <p:cNvPr id="9" name="Picture 2" descr="Pizza On Transparent Background, Pizza, Fastfood, Transparent ...">
            <a:extLst>
              <a:ext uri="{FF2B5EF4-FFF2-40B4-BE49-F238E27FC236}">
                <a16:creationId xmlns:a16="http://schemas.microsoft.com/office/drawing/2014/main" id="{2209F0CA-430C-C517-CE3A-68372FDEF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962" y="3429000"/>
            <a:ext cx="3736258" cy="373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824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3F303-5C34-FBD0-26B4-4C81204CA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EC7F2AC-F233-AB14-22DC-D0119CB539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ABD9"/>
          </a:solidFill>
          <a:ln>
            <a:solidFill>
              <a:srgbClr val="3C4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0FB6D-B986-B7EF-CC73-043C1A0C07A3}"/>
              </a:ext>
            </a:extLst>
          </p:cNvPr>
          <p:cNvSpPr txBox="1"/>
          <p:nvPr/>
        </p:nvSpPr>
        <p:spPr>
          <a:xfrm>
            <a:off x="1319576" y="1350357"/>
            <a:ext cx="8589287" cy="3785652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2060"/>
                </a:solidFill>
                <a:latin typeface="Arial Black" panose="020B0A04020102020204" pitchFamily="34" charset="0"/>
              </a:rPr>
              <a:t>THE END</a:t>
            </a:r>
          </a:p>
          <a:p>
            <a:pPr algn="ctr"/>
            <a:r>
              <a:rPr lang="en-US" sz="9600" b="1" dirty="0">
                <a:solidFill>
                  <a:srgbClr val="CD33D1"/>
                </a:solidFill>
                <a:latin typeface="Arial Black" panose="020B0A04020102020204" pitchFamily="34" charset="0"/>
              </a:rPr>
              <a:t>THANK YOU</a:t>
            </a:r>
          </a:p>
          <a:p>
            <a:pPr algn="ctr"/>
            <a:endParaRPr lang="en-IN" sz="7200" b="1" dirty="0">
              <a:solidFill>
                <a:srgbClr val="CD3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2FA77-F001-E5E5-F85D-00C3BACDE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10" y="4192314"/>
            <a:ext cx="2222339" cy="188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28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CCD84-5356-69ED-32A8-AFBDF016E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34333D-E8C6-61DB-3401-68CD03F9DE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ABD9"/>
          </a:solidFill>
          <a:ln>
            <a:solidFill>
              <a:srgbClr val="3C4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BAC23C-1FEC-E42C-88A1-EF14EB06FD14}"/>
              </a:ext>
            </a:extLst>
          </p:cNvPr>
          <p:cNvSpPr txBox="1"/>
          <p:nvPr/>
        </p:nvSpPr>
        <p:spPr>
          <a:xfrm>
            <a:off x="636639" y="1241540"/>
            <a:ext cx="110686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KPI’S REQUIREMENTS:-</a:t>
            </a:r>
          </a:p>
          <a:p>
            <a:endParaRPr lang="en-US" sz="2400" b="1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need to analyze key indicators for our pizza sales data to gain insights into our business performance. Specifically, we want to calculate the following metrics:-</a:t>
            </a: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Total Revenue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The sum of the total price of all pizza orders.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Average Order Value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The average amount spent per order, calculated by dividing the     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total revenue by the total number of orders.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Total Pizzas Sold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The sum of the quantities of all pizzas sold. 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Total Orders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The total number of orders placed.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Average Pizzas Per Order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The average number of pizzas sold per order,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calulated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by        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dividing the total number of pizzas sold by the total number of orders.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79F67-F3CB-2501-5508-692FF546DFD2}"/>
              </a:ext>
            </a:extLst>
          </p:cNvPr>
          <p:cNvSpPr txBox="1"/>
          <p:nvPr/>
        </p:nvSpPr>
        <p:spPr>
          <a:xfrm>
            <a:off x="557981" y="536253"/>
            <a:ext cx="480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PROBLEM STATEMENT:- </a:t>
            </a:r>
            <a:endParaRPr lang="en-IN" sz="3600" b="1" dirty="0"/>
          </a:p>
        </p:txBody>
      </p:sp>
      <p:pic>
        <p:nvPicPr>
          <p:cNvPr id="1030" name="Picture 6" descr="Pizza Fast Food Clip art Element Transparent Background 24629015 PNG">
            <a:extLst>
              <a:ext uri="{FF2B5EF4-FFF2-40B4-BE49-F238E27FC236}">
                <a16:creationId xmlns:a16="http://schemas.microsoft.com/office/drawing/2014/main" id="{D19BD84C-DCEA-AAC4-ED6E-B7BF946EA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077" y="-78658"/>
            <a:ext cx="2231923" cy="223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ausage Cheese Pizza Slice 46326693 PNG">
            <a:extLst>
              <a:ext uri="{FF2B5EF4-FFF2-40B4-BE49-F238E27FC236}">
                <a16:creationId xmlns:a16="http://schemas.microsoft.com/office/drawing/2014/main" id="{077A107D-7832-E38E-A597-456EDB708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80844">
            <a:off x="167828" y="5617587"/>
            <a:ext cx="1388681" cy="138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998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E8B3B-7FBC-D9B9-F272-777A13040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18CE0C-E9BB-7FCF-C316-3487739A0F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ABD9"/>
          </a:solidFill>
          <a:ln>
            <a:solidFill>
              <a:srgbClr val="3C4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62D10-6F32-FFE7-4652-62E67593A74F}"/>
              </a:ext>
            </a:extLst>
          </p:cNvPr>
          <p:cNvSpPr txBox="1"/>
          <p:nvPr/>
        </p:nvSpPr>
        <p:spPr>
          <a:xfrm>
            <a:off x="1641987" y="10422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3388D-5636-B75E-FDB3-46684DBAC6AD}"/>
              </a:ext>
            </a:extLst>
          </p:cNvPr>
          <p:cNvSpPr txBox="1"/>
          <p:nvPr/>
        </p:nvSpPr>
        <p:spPr>
          <a:xfrm>
            <a:off x="408039" y="1226885"/>
            <a:ext cx="112259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CHARTS REQUIREMENT</a:t>
            </a:r>
          </a:p>
          <a:p>
            <a:endParaRPr lang="en-US" sz="2800" b="1" dirty="0"/>
          </a:p>
          <a:p>
            <a:r>
              <a:rPr lang="en-US" sz="2000" dirty="0"/>
              <a:t>We would like to visualize various aspects of our pizza sales data to gain insights and understand key trends. We have identified the following requirements for creating charts:</a:t>
            </a:r>
          </a:p>
          <a:p>
            <a:endParaRPr lang="en-US" sz="2000" dirty="0"/>
          </a:p>
          <a:p>
            <a:r>
              <a:rPr lang="en-US" sz="2000" dirty="0"/>
              <a:t>1.</a:t>
            </a:r>
            <a:r>
              <a:rPr lang="en-US" sz="2000" b="1" dirty="0">
                <a:highlight>
                  <a:srgbClr val="FFFF00"/>
                </a:highlight>
              </a:rPr>
              <a:t>Daily Trend for Total Orders</a:t>
            </a:r>
            <a:r>
              <a:rPr lang="en-US" sz="2000" dirty="0"/>
              <a:t>: Create a bar chart that displays the daily trend of total orders over a </a:t>
            </a:r>
          </a:p>
          <a:p>
            <a:r>
              <a:rPr lang="en-US" sz="2000" dirty="0"/>
              <a:t>   specific time period. This chart will help us identify any patterns or fluctuations in order volumes on a </a:t>
            </a:r>
          </a:p>
          <a:p>
            <a:r>
              <a:rPr lang="en-US" sz="2000" dirty="0"/>
              <a:t>   daily basis.</a:t>
            </a:r>
          </a:p>
          <a:p>
            <a:endParaRPr lang="en-US" sz="2000" dirty="0"/>
          </a:p>
          <a:p>
            <a:r>
              <a:rPr lang="en-US" sz="2000" dirty="0"/>
              <a:t>2.</a:t>
            </a:r>
            <a:r>
              <a:rPr lang="en-US" sz="2000" b="1" dirty="0">
                <a:highlight>
                  <a:srgbClr val="FFFF00"/>
                </a:highlight>
              </a:rPr>
              <a:t>Monthly Trend for Total Orders</a:t>
            </a:r>
            <a:r>
              <a:rPr lang="en-US" sz="2000" dirty="0"/>
              <a:t>: Create a line chart that illustrates the hourly trend of total orders </a:t>
            </a:r>
          </a:p>
          <a:p>
            <a:r>
              <a:rPr lang="en-US" sz="2000" dirty="0"/>
              <a:t>   throughout the day. This chart will allow us to identify peak hours or periods of high order activity.</a:t>
            </a:r>
          </a:p>
          <a:p>
            <a:endParaRPr lang="en-US" sz="2000" dirty="0"/>
          </a:p>
          <a:p>
            <a:r>
              <a:rPr lang="en-US" sz="2000" dirty="0"/>
              <a:t>3.</a:t>
            </a:r>
            <a:r>
              <a:rPr lang="en-US" sz="2000" b="1" dirty="0">
                <a:highlight>
                  <a:srgbClr val="FFFF00"/>
                </a:highlight>
              </a:rPr>
              <a:t>Percentage of Sales by Pizza Category</a:t>
            </a:r>
            <a:r>
              <a:rPr lang="en-US" sz="2000" dirty="0"/>
              <a:t>: Create a </a:t>
            </a:r>
            <a:r>
              <a:rPr lang="en-US" sz="2000" dirty="0" err="1"/>
              <a:t>ple</a:t>
            </a:r>
            <a:r>
              <a:rPr lang="en-US" sz="2000" dirty="0"/>
              <a:t> chart that shows the distribution of sales across </a:t>
            </a:r>
          </a:p>
          <a:p>
            <a:r>
              <a:rPr lang="en-US" sz="2000" dirty="0"/>
              <a:t>   different pizza categories. This chart will provide insights into the popularity of various pizza categories </a:t>
            </a:r>
          </a:p>
          <a:p>
            <a:r>
              <a:rPr lang="en-US" sz="2000" dirty="0"/>
              <a:t>   and their contribution to overall sales.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B817E-F827-8184-E45F-8A208E4EA9F4}"/>
              </a:ext>
            </a:extLst>
          </p:cNvPr>
          <p:cNvSpPr txBox="1"/>
          <p:nvPr/>
        </p:nvSpPr>
        <p:spPr>
          <a:xfrm>
            <a:off x="408039" y="507886"/>
            <a:ext cx="480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PROBLEM STATEMENT:- </a:t>
            </a:r>
            <a:endParaRPr lang="en-IN" sz="3600" b="1" dirty="0"/>
          </a:p>
        </p:txBody>
      </p:sp>
      <p:pic>
        <p:nvPicPr>
          <p:cNvPr id="5" name="Picture 6" descr="Pizza Fast Food Clip art Element Transparent Background 24629015 PNG">
            <a:extLst>
              <a:ext uri="{FF2B5EF4-FFF2-40B4-BE49-F238E27FC236}">
                <a16:creationId xmlns:a16="http://schemas.microsoft.com/office/drawing/2014/main" id="{0FC02EC7-7A01-F325-9D77-03B9D47D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077" y="-78658"/>
            <a:ext cx="2231923" cy="223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Sausage Cheese Pizza Slice 46326693 PNG">
            <a:extLst>
              <a:ext uri="{FF2B5EF4-FFF2-40B4-BE49-F238E27FC236}">
                <a16:creationId xmlns:a16="http://schemas.microsoft.com/office/drawing/2014/main" id="{EC6753EB-5CA1-DBAF-C168-7612A64EC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80844">
            <a:off x="176721" y="5987962"/>
            <a:ext cx="1002612" cy="100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194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3F881-8606-DE3D-709C-DF0504AD8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376AD42-25B9-A948-B61E-6B42F3C989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ABD9"/>
          </a:solidFill>
          <a:ln>
            <a:solidFill>
              <a:srgbClr val="3C4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endParaRPr lang="en-IN" sz="2400"/>
          </a:p>
        </p:txBody>
      </p:sp>
      <p:pic>
        <p:nvPicPr>
          <p:cNvPr id="8" name="Picture 16" descr="Sausage Cheese Pizza Slice 46326693 PNG">
            <a:extLst>
              <a:ext uri="{FF2B5EF4-FFF2-40B4-BE49-F238E27FC236}">
                <a16:creationId xmlns:a16="http://schemas.microsoft.com/office/drawing/2014/main" id="{EC29E250-F849-1815-2EAB-035C7D742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80844">
            <a:off x="107895" y="5994430"/>
            <a:ext cx="1002612" cy="100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08CAC6-D99E-CADB-8A6C-9A17DAF83B43}"/>
              </a:ext>
            </a:extLst>
          </p:cNvPr>
          <p:cNvSpPr txBox="1"/>
          <p:nvPr/>
        </p:nvSpPr>
        <p:spPr>
          <a:xfrm>
            <a:off x="1641987" y="10422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A884CC-9F06-D38C-DC22-6A73B4E149C0}"/>
              </a:ext>
            </a:extLst>
          </p:cNvPr>
          <p:cNvSpPr txBox="1"/>
          <p:nvPr/>
        </p:nvSpPr>
        <p:spPr>
          <a:xfrm>
            <a:off x="400665" y="850490"/>
            <a:ext cx="1139067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CHARTS REQUIREMENT</a:t>
            </a:r>
          </a:p>
          <a:p>
            <a:endParaRPr lang="en-US" sz="2400" b="1" dirty="0"/>
          </a:p>
          <a:p>
            <a:r>
              <a:rPr lang="en-US" sz="2000" dirty="0"/>
              <a:t>4.</a:t>
            </a:r>
            <a:r>
              <a:rPr lang="en-US" sz="2000" b="1" dirty="0">
                <a:highlight>
                  <a:srgbClr val="FFFF00"/>
                </a:highlight>
              </a:rPr>
              <a:t>Percentage of Sales by Pizza Size</a:t>
            </a:r>
            <a:r>
              <a:rPr lang="en-US" sz="2000" dirty="0"/>
              <a:t>: Generate a pie chart that represents the percentage of sales attributed     </a:t>
            </a:r>
          </a:p>
          <a:p>
            <a:r>
              <a:rPr lang="en-US" sz="2000" dirty="0"/>
              <a:t>   to different pizza sizes. This chart will help us understand customer preferences for pizza sizes and their     </a:t>
            </a:r>
          </a:p>
          <a:p>
            <a:r>
              <a:rPr lang="en-US" sz="2000" dirty="0"/>
              <a:t>   impact on sales.</a:t>
            </a:r>
          </a:p>
          <a:p>
            <a:endParaRPr lang="en-US" sz="2000" dirty="0"/>
          </a:p>
          <a:p>
            <a:r>
              <a:rPr lang="en-US" sz="2000" dirty="0"/>
              <a:t>5.</a:t>
            </a:r>
            <a:r>
              <a:rPr lang="en-US" sz="2000" b="1" dirty="0">
                <a:highlight>
                  <a:srgbClr val="FFFF00"/>
                </a:highlight>
              </a:rPr>
              <a:t>Total Pizzas Sold by Pizza Category</a:t>
            </a:r>
            <a:r>
              <a:rPr lang="en-US" sz="2000" dirty="0"/>
              <a:t>: Create a funnel chart that presents the total number of pizzas sold for</a:t>
            </a:r>
          </a:p>
          <a:p>
            <a:r>
              <a:rPr lang="en-US" sz="2000" dirty="0"/>
              <a:t>   each pizza category. This chart will allow us to compare the sales performance of different pizza     </a:t>
            </a:r>
          </a:p>
          <a:p>
            <a:r>
              <a:rPr lang="en-US" sz="2000" dirty="0"/>
              <a:t>   categories.</a:t>
            </a:r>
          </a:p>
          <a:p>
            <a:endParaRPr lang="en-US" sz="2000" dirty="0"/>
          </a:p>
          <a:p>
            <a:r>
              <a:rPr lang="en-US" sz="2000" dirty="0"/>
              <a:t>6.</a:t>
            </a:r>
            <a:r>
              <a:rPr lang="en-US" sz="2000" b="1" dirty="0">
                <a:highlight>
                  <a:srgbClr val="FFFF00"/>
                </a:highlight>
              </a:rPr>
              <a:t>Top 5 Best Sellers by Revenue,Total Quantity and Total Orders</a:t>
            </a:r>
            <a:r>
              <a:rPr lang="en-US" sz="2000" dirty="0"/>
              <a:t>: Create a bar chart highlighting the top 5   </a:t>
            </a:r>
          </a:p>
          <a:p>
            <a:r>
              <a:rPr lang="en-US" sz="2000" dirty="0"/>
              <a:t>   best-selling pizzas based on the Revenue, Total Quantity, Total Orders. This chart will help us identify the   </a:t>
            </a:r>
          </a:p>
          <a:p>
            <a:r>
              <a:rPr lang="en-US" sz="2000" dirty="0"/>
              <a:t>   most popular pizza options.</a:t>
            </a:r>
          </a:p>
          <a:p>
            <a:endParaRPr lang="en-US" sz="2000" dirty="0"/>
          </a:p>
          <a:p>
            <a:r>
              <a:rPr lang="en-US" sz="2000" dirty="0"/>
              <a:t>7.</a:t>
            </a:r>
            <a:r>
              <a:rPr lang="en-US" sz="2000" b="1" dirty="0">
                <a:highlight>
                  <a:srgbClr val="FFFF00"/>
                </a:highlight>
              </a:rPr>
              <a:t>Bottom 5 Best Sellers by Revenue,Total Quantity and Total Orders</a:t>
            </a:r>
            <a:r>
              <a:rPr lang="en-US" sz="2000" dirty="0"/>
              <a:t>: Create a bar chart showcasing the   </a:t>
            </a:r>
          </a:p>
          <a:p>
            <a:r>
              <a:rPr lang="en-US" sz="2000" dirty="0"/>
              <a:t>   bottom 5 worst-selling pizzas based on the Revenue, Total Quantity, Total Orders. This chart will enable us   </a:t>
            </a:r>
          </a:p>
          <a:p>
            <a:r>
              <a:rPr lang="en-US" sz="2000" dirty="0"/>
              <a:t>   to identify underperforming or less popular pizza options.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C16AF-C776-8E7C-2383-A71ABA61BC41}"/>
              </a:ext>
            </a:extLst>
          </p:cNvPr>
          <p:cNvSpPr txBox="1"/>
          <p:nvPr/>
        </p:nvSpPr>
        <p:spPr>
          <a:xfrm>
            <a:off x="400665" y="395888"/>
            <a:ext cx="480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PROBLEM STATEMENT:- </a:t>
            </a:r>
            <a:endParaRPr lang="en-IN" sz="3600" b="1" dirty="0"/>
          </a:p>
        </p:txBody>
      </p:sp>
      <p:pic>
        <p:nvPicPr>
          <p:cNvPr id="5" name="Picture 6" descr="Pizza Fast Food Clip art Element Transparent Background 24629015 PNG">
            <a:extLst>
              <a:ext uri="{FF2B5EF4-FFF2-40B4-BE49-F238E27FC236}">
                <a16:creationId xmlns:a16="http://schemas.microsoft.com/office/drawing/2014/main" id="{8E07444A-EA6B-2B9B-893F-C1D7BC8E0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068" y="-2581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702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1BD0B-1811-451E-A042-6F7604A1A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48AC39-8E3A-2AD8-4C72-255DFA4727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ABD9"/>
          </a:solidFill>
          <a:ln>
            <a:solidFill>
              <a:srgbClr val="3C4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endParaRPr lang="en-IN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22E2C4-DC09-F80F-1A95-55AC56F06577}"/>
              </a:ext>
            </a:extLst>
          </p:cNvPr>
          <p:cNvSpPr txBox="1"/>
          <p:nvPr/>
        </p:nvSpPr>
        <p:spPr>
          <a:xfrm>
            <a:off x="1120877" y="1650616"/>
            <a:ext cx="430438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1.Data cleaning</a:t>
            </a:r>
          </a:p>
          <a:p>
            <a:r>
              <a:rPr lang="en-US" sz="3200" dirty="0"/>
              <a:t>2.Data processing </a:t>
            </a:r>
          </a:p>
          <a:p>
            <a:r>
              <a:rPr lang="en-US" sz="3200" dirty="0"/>
              <a:t>3.Data analysis</a:t>
            </a:r>
          </a:p>
          <a:p>
            <a:r>
              <a:rPr lang="en-US" sz="3200" dirty="0"/>
              <a:t>4.Data visualization</a:t>
            </a:r>
          </a:p>
          <a:p>
            <a:r>
              <a:rPr lang="en-US" sz="3200" dirty="0"/>
              <a:t>5.Data report</a:t>
            </a:r>
          </a:p>
          <a:p>
            <a:r>
              <a:rPr lang="en-US" sz="3200" dirty="0"/>
              <a:t>6.Insights and next steps</a:t>
            </a:r>
          </a:p>
          <a:p>
            <a:r>
              <a:rPr lang="en-US" sz="3200" dirty="0"/>
              <a:t> </a:t>
            </a:r>
            <a:endParaRPr lang="en-IN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410327-158C-0B06-DD59-AE3D1C34943D}"/>
              </a:ext>
            </a:extLst>
          </p:cNvPr>
          <p:cNvSpPr txBox="1"/>
          <p:nvPr/>
        </p:nvSpPr>
        <p:spPr>
          <a:xfrm>
            <a:off x="1120877" y="942730"/>
            <a:ext cx="2173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PROCESS:-</a:t>
            </a:r>
            <a:endParaRPr lang="en-IN" sz="3600" b="1" dirty="0"/>
          </a:p>
        </p:txBody>
      </p:sp>
      <p:pic>
        <p:nvPicPr>
          <p:cNvPr id="3074" name="Picture 2" descr="Pizza png transparent background 21311747 PNG">
            <a:extLst>
              <a:ext uri="{FF2B5EF4-FFF2-40B4-BE49-F238E27FC236}">
                <a16:creationId xmlns:a16="http://schemas.microsoft.com/office/drawing/2014/main" id="{558F3278-2827-BB8A-0617-3E86C5D94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255" y="2025446"/>
            <a:ext cx="4526459" cy="452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077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934B-3BC1-EB07-04AA-2E86D3C64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CEC26E-E823-D4A0-E220-78BFC62ED0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ABD9"/>
          </a:solidFill>
          <a:ln>
            <a:solidFill>
              <a:srgbClr val="3C4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endParaRPr lang="en-IN" sz="24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933869-0E1C-C771-D41C-D89D2356C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95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4C8C0-C396-D2F4-A3DA-C57E0A999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C0C6F4-6FFC-20F4-0DF6-8722DA62A8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ABD9"/>
          </a:solidFill>
          <a:ln>
            <a:solidFill>
              <a:srgbClr val="3C4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endParaRPr lang="en-IN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06841-DCF5-42B3-D746-FFA7B5AF9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" y="-1"/>
            <a:ext cx="1219199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88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72312-66AB-1493-0D64-822A47274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9A6807-147F-1075-F58E-BAD860BAAC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ABD9"/>
          </a:solidFill>
          <a:ln>
            <a:solidFill>
              <a:srgbClr val="3C4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endParaRPr lang="en-IN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1C0164-E6DB-BAC5-7382-750BC5DF8D38}"/>
              </a:ext>
            </a:extLst>
          </p:cNvPr>
          <p:cNvSpPr/>
          <p:nvPr/>
        </p:nvSpPr>
        <p:spPr>
          <a:xfrm>
            <a:off x="398206" y="314168"/>
            <a:ext cx="11395587" cy="61549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IN" sz="2400" dirty="0"/>
              <a:t>isheji-copy_1735566215318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89C8BD-06BD-813E-D816-9A943386CC50}"/>
              </a:ext>
            </a:extLst>
          </p:cNvPr>
          <p:cNvSpPr txBox="1"/>
          <p:nvPr/>
        </p:nvSpPr>
        <p:spPr>
          <a:xfrm>
            <a:off x="398206" y="556771"/>
            <a:ext cx="1784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INSIGHTS</a:t>
            </a:r>
            <a:endParaRPr lang="en-IN" sz="3200" b="1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EF7BCD-059C-EAE5-32C9-79479578F967}"/>
              </a:ext>
            </a:extLst>
          </p:cNvPr>
          <p:cNvSpPr txBox="1"/>
          <p:nvPr/>
        </p:nvSpPr>
        <p:spPr>
          <a:xfrm>
            <a:off x="398206" y="1455714"/>
            <a:ext cx="110221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D33D1"/>
                </a:solidFill>
                <a:highlight>
                  <a:srgbClr val="FFFF00"/>
                </a:highlight>
              </a:rPr>
              <a:t>BUSSIEST DAY AND TIME</a:t>
            </a:r>
          </a:p>
          <a:p>
            <a:endParaRPr lang="en-US" sz="2400" b="1" dirty="0">
              <a:solidFill>
                <a:srgbClr val="CD33D1"/>
              </a:solidFill>
              <a:highlight>
                <a:srgbClr val="F1D483"/>
              </a:highlight>
            </a:endParaRPr>
          </a:p>
          <a:p>
            <a:r>
              <a:rPr lang="en-US" sz="2400" b="1" dirty="0">
                <a:solidFill>
                  <a:srgbClr val="FFC000"/>
                </a:solidFill>
              </a:rPr>
              <a:t>In days </a:t>
            </a:r>
            <a:r>
              <a:rPr lang="en-US" sz="2400" b="1" dirty="0">
                <a:solidFill>
                  <a:srgbClr val="0070C0"/>
                </a:solidFill>
              </a:rPr>
              <a:t>Orders are highest on weekends, </a:t>
            </a:r>
            <a:r>
              <a:rPr lang="en-US" sz="2400" b="1" dirty="0">
                <a:solidFill>
                  <a:srgbClr val="49A51B"/>
                </a:solidFill>
              </a:rPr>
              <a:t>Friday </a:t>
            </a:r>
            <a:r>
              <a:rPr lang="en-US" sz="2400" b="1" dirty="0">
                <a:solidFill>
                  <a:srgbClr val="0070C0"/>
                </a:solidFill>
              </a:rPr>
              <a:t>and </a:t>
            </a:r>
            <a:r>
              <a:rPr lang="en-US" sz="2400" b="1" dirty="0">
                <a:solidFill>
                  <a:srgbClr val="49A51B"/>
                </a:solidFill>
              </a:rPr>
              <a:t>Saturday </a:t>
            </a:r>
            <a:r>
              <a:rPr lang="en-US" sz="2400" b="1" dirty="0">
                <a:solidFill>
                  <a:srgbClr val="0070C0"/>
                </a:solidFill>
              </a:rPr>
              <a:t>evening</a:t>
            </a:r>
          </a:p>
          <a:p>
            <a:endParaRPr lang="en-US" sz="2400" b="1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r>
              <a:rPr lang="en-US" sz="2400" b="1" dirty="0">
                <a:solidFill>
                  <a:srgbClr val="FFC000"/>
                </a:solidFill>
              </a:rPr>
              <a:t>In months </a:t>
            </a:r>
            <a:r>
              <a:rPr lang="en-US" sz="2400" b="1" dirty="0">
                <a:solidFill>
                  <a:srgbClr val="0070C0"/>
                </a:solidFill>
              </a:rPr>
              <a:t>the maximum orders from months of </a:t>
            </a:r>
            <a:r>
              <a:rPr lang="en-US" sz="2400" b="1" dirty="0">
                <a:solidFill>
                  <a:srgbClr val="49A51B"/>
                </a:solidFill>
              </a:rPr>
              <a:t>July</a:t>
            </a:r>
            <a:r>
              <a:rPr lang="en-US" sz="2400" b="1" dirty="0">
                <a:solidFill>
                  <a:srgbClr val="0070C0"/>
                </a:solidFill>
              </a:rPr>
              <a:t> and </a:t>
            </a:r>
            <a:r>
              <a:rPr lang="en-US" sz="2400" b="1" dirty="0">
                <a:solidFill>
                  <a:srgbClr val="49A51B"/>
                </a:solidFill>
              </a:rPr>
              <a:t>January</a:t>
            </a:r>
          </a:p>
          <a:p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FFC000"/>
                </a:solidFill>
              </a:rPr>
              <a:t>According to sales </a:t>
            </a:r>
            <a:r>
              <a:rPr lang="en-US" sz="2400" b="1" dirty="0">
                <a:solidFill>
                  <a:srgbClr val="49A51B"/>
                </a:solidFill>
              </a:rPr>
              <a:t>Classic </a:t>
            </a:r>
            <a:r>
              <a:rPr lang="en-US" sz="2400" b="1" dirty="0">
                <a:solidFill>
                  <a:srgbClr val="0070C0"/>
                </a:solidFill>
              </a:rPr>
              <a:t>categories</a:t>
            </a:r>
            <a:r>
              <a:rPr lang="en-US" sz="2400" b="1" dirty="0">
                <a:solidFill>
                  <a:srgbClr val="49A51B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contributes to maximum sales &amp; total orders</a:t>
            </a:r>
          </a:p>
          <a:p>
            <a:endParaRPr lang="en-US" sz="2400" b="1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r>
              <a:rPr lang="en-US" sz="2400" b="1" dirty="0">
                <a:solidFill>
                  <a:srgbClr val="FFC000"/>
                </a:solidFill>
              </a:rPr>
              <a:t>According to size </a:t>
            </a:r>
            <a:r>
              <a:rPr lang="en-US" sz="2400" b="1" dirty="0">
                <a:solidFill>
                  <a:srgbClr val="49A51B"/>
                </a:solidFill>
              </a:rPr>
              <a:t>Large size pizzas </a:t>
            </a:r>
            <a:r>
              <a:rPr lang="en-US" sz="2400" b="1" dirty="0">
                <a:solidFill>
                  <a:srgbClr val="0070C0"/>
                </a:solidFill>
              </a:rPr>
              <a:t>contributes to maximum sales</a:t>
            </a:r>
          </a:p>
          <a:p>
            <a:endParaRPr lang="en-I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891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62E8C-BB2E-6DBB-A904-6A26FB185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80F120-ED74-545E-F8B0-16EA5E9093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ABD9"/>
          </a:solidFill>
          <a:ln>
            <a:solidFill>
              <a:srgbClr val="3C4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endParaRPr lang="en-IN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A9674C-3AE8-3C0A-7C97-999F2026250D}"/>
              </a:ext>
            </a:extLst>
          </p:cNvPr>
          <p:cNvSpPr/>
          <p:nvPr/>
        </p:nvSpPr>
        <p:spPr>
          <a:xfrm>
            <a:off x="373284" y="348325"/>
            <a:ext cx="11445432" cy="61613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IN" sz="2400" dirty="0"/>
              <a:t>isheji-copy_1735566215318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9755F-683A-E00E-6032-56D996EF5B11}"/>
              </a:ext>
            </a:extLst>
          </p:cNvPr>
          <p:cNvSpPr txBox="1"/>
          <p:nvPr/>
        </p:nvSpPr>
        <p:spPr>
          <a:xfrm>
            <a:off x="373284" y="488981"/>
            <a:ext cx="1784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INSIGHTS</a:t>
            </a:r>
            <a:endParaRPr lang="en-IN" sz="3200" b="1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453C1-C019-5954-072D-FD746C9344A3}"/>
              </a:ext>
            </a:extLst>
          </p:cNvPr>
          <p:cNvSpPr txBox="1"/>
          <p:nvPr/>
        </p:nvSpPr>
        <p:spPr>
          <a:xfrm>
            <a:off x="373284" y="1259174"/>
            <a:ext cx="1208107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rgbClr val="CD33D1"/>
                </a:solidFill>
                <a:highlight>
                  <a:srgbClr val="FFFF00"/>
                </a:highlight>
              </a:rPr>
              <a:t>BEST SELLER</a:t>
            </a:r>
          </a:p>
          <a:p>
            <a:endParaRPr lang="en-US" sz="2300" b="1" dirty="0">
              <a:solidFill>
                <a:srgbClr val="CD33D1"/>
              </a:solidFill>
              <a:highlight>
                <a:srgbClr val="F1D483"/>
              </a:highlight>
            </a:endParaRPr>
          </a:p>
          <a:p>
            <a:r>
              <a:rPr lang="en-US" sz="2300" b="1" dirty="0">
                <a:solidFill>
                  <a:srgbClr val="FFC000"/>
                </a:solidFill>
              </a:rPr>
              <a:t>In terms of revenue </a:t>
            </a:r>
            <a:r>
              <a:rPr lang="en-US" sz="2300" b="1" dirty="0">
                <a:solidFill>
                  <a:srgbClr val="49A51B"/>
                </a:solidFill>
              </a:rPr>
              <a:t>the </a:t>
            </a:r>
            <a:r>
              <a:rPr lang="en-US" sz="2300" b="1" dirty="0" err="1">
                <a:solidFill>
                  <a:srgbClr val="49A51B"/>
                </a:solidFill>
              </a:rPr>
              <a:t>thai</a:t>
            </a:r>
            <a:r>
              <a:rPr lang="en-US" sz="2300" b="1" dirty="0">
                <a:solidFill>
                  <a:srgbClr val="49A51B"/>
                </a:solidFill>
              </a:rPr>
              <a:t> chicken pizza </a:t>
            </a:r>
            <a:r>
              <a:rPr lang="en-US" sz="2300" b="1" dirty="0">
                <a:solidFill>
                  <a:srgbClr val="0070C0"/>
                </a:solidFill>
              </a:rPr>
              <a:t>contributes to maximum revenue</a:t>
            </a:r>
          </a:p>
          <a:p>
            <a:r>
              <a:rPr lang="en-US" sz="2300" b="1" dirty="0">
                <a:solidFill>
                  <a:srgbClr val="FFC000"/>
                </a:solidFill>
              </a:rPr>
              <a:t>In terms of quantity </a:t>
            </a:r>
            <a:r>
              <a:rPr lang="en-US" sz="2300" b="1" dirty="0">
                <a:solidFill>
                  <a:schemeClr val="accent5"/>
                </a:solidFill>
              </a:rPr>
              <a:t>the classic </a:t>
            </a:r>
            <a:r>
              <a:rPr lang="en-US" sz="2300" b="1" dirty="0" err="1">
                <a:solidFill>
                  <a:schemeClr val="accent5"/>
                </a:solidFill>
              </a:rPr>
              <a:t>Delux</a:t>
            </a:r>
            <a:r>
              <a:rPr lang="en-US" sz="2300" b="1" dirty="0">
                <a:solidFill>
                  <a:schemeClr val="accent5"/>
                </a:solidFill>
              </a:rPr>
              <a:t> pizza </a:t>
            </a:r>
            <a:r>
              <a:rPr lang="en-US" sz="2300" b="1" dirty="0">
                <a:solidFill>
                  <a:srgbClr val="0070C0"/>
                </a:solidFill>
              </a:rPr>
              <a:t>contributes to maximum total quantity</a:t>
            </a:r>
          </a:p>
          <a:p>
            <a:r>
              <a:rPr lang="en-US" sz="2300" b="1" dirty="0">
                <a:solidFill>
                  <a:srgbClr val="FFC000"/>
                </a:solidFill>
              </a:rPr>
              <a:t>According orders </a:t>
            </a:r>
            <a:r>
              <a:rPr lang="en-US" sz="2300" b="1" dirty="0">
                <a:solidFill>
                  <a:schemeClr val="accent5"/>
                </a:solidFill>
              </a:rPr>
              <a:t>the classic </a:t>
            </a:r>
            <a:r>
              <a:rPr lang="en-US" sz="2300" b="1" dirty="0" err="1">
                <a:solidFill>
                  <a:schemeClr val="accent5"/>
                </a:solidFill>
              </a:rPr>
              <a:t>Delux</a:t>
            </a:r>
            <a:r>
              <a:rPr lang="en-US" sz="2300" b="1" dirty="0">
                <a:solidFill>
                  <a:schemeClr val="accent5"/>
                </a:solidFill>
              </a:rPr>
              <a:t> pizza </a:t>
            </a:r>
            <a:r>
              <a:rPr lang="en-US" sz="2300" b="1" dirty="0">
                <a:solidFill>
                  <a:srgbClr val="0070C0"/>
                </a:solidFill>
              </a:rPr>
              <a:t>contributes to maximum orders</a:t>
            </a:r>
          </a:p>
          <a:p>
            <a:endParaRPr lang="en-US" sz="2300" b="1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r>
              <a:rPr lang="en-US" sz="2300" b="1" dirty="0">
                <a:solidFill>
                  <a:srgbClr val="CD33D1"/>
                </a:solidFill>
                <a:highlight>
                  <a:srgbClr val="FFFF00"/>
                </a:highlight>
              </a:rPr>
              <a:t>WROST SELLER</a:t>
            </a:r>
          </a:p>
          <a:p>
            <a:endParaRPr lang="en-IN" sz="2300" b="1" dirty="0">
              <a:solidFill>
                <a:srgbClr val="C00000"/>
              </a:solidFill>
            </a:endParaRPr>
          </a:p>
          <a:p>
            <a:r>
              <a:rPr lang="en-US" sz="2300" b="1" dirty="0">
                <a:solidFill>
                  <a:srgbClr val="FFC000"/>
                </a:solidFill>
              </a:rPr>
              <a:t>In terms of revenue </a:t>
            </a:r>
            <a:r>
              <a:rPr lang="en-US" sz="2300" b="1" dirty="0">
                <a:solidFill>
                  <a:srgbClr val="49A51B"/>
                </a:solidFill>
              </a:rPr>
              <a:t>the Brie pizza </a:t>
            </a:r>
            <a:r>
              <a:rPr lang="en-US" sz="2300" b="1" dirty="0">
                <a:solidFill>
                  <a:srgbClr val="0070C0"/>
                </a:solidFill>
              </a:rPr>
              <a:t>contributes to minimum revenue</a:t>
            </a:r>
          </a:p>
          <a:p>
            <a:r>
              <a:rPr lang="en-US" sz="2300" b="1" dirty="0">
                <a:solidFill>
                  <a:srgbClr val="FFC000"/>
                </a:solidFill>
              </a:rPr>
              <a:t>In terms of quantity </a:t>
            </a:r>
            <a:r>
              <a:rPr lang="en-US" sz="2300" b="1" dirty="0">
                <a:solidFill>
                  <a:srgbClr val="49A51B"/>
                </a:solidFill>
              </a:rPr>
              <a:t>the Brie pizza</a:t>
            </a:r>
            <a:r>
              <a:rPr lang="en-US" sz="2300" b="1" dirty="0">
                <a:solidFill>
                  <a:srgbClr val="0070C0"/>
                </a:solidFill>
              </a:rPr>
              <a:t> contributes to minimum total quantity to total quantities</a:t>
            </a:r>
          </a:p>
          <a:p>
            <a:r>
              <a:rPr lang="en-US" sz="2300" b="1" dirty="0">
                <a:solidFill>
                  <a:srgbClr val="FFC000"/>
                </a:solidFill>
              </a:rPr>
              <a:t>According orders </a:t>
            </a:r>
            <a:r>
              <a:rPr lang="en-US" sz="2300" b="1" dirty="0">
                <a:solidFill>
                  <a:srgbClr val="49A51B"/>
                </a:solidFill>
              </a:rPr>
              <a:t>the Brie pizza</a:t>
            </a:r>
            <a:r>
              <a:rPr lang="en-US" sz="2300" b="1" dirty="0">
                <a:solidFill>
                  <a:srgbClr val="0070C0"/>
                </a:solidFill>
              </a:rPr>
              <a:t> contributes to minimum to total orders</a:t>
            </a:r>
          </a:p>
          <a:p>
            <a:endParaRPr lang="en-IN" sz="2300" b="1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7FF57F-58E5-2C82-929A-694EE787B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459" y="2294888"/>
            <a:ext cx="2114845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22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</TotalTime>
  <Words>670</Words>
  <Application>Microsoft Office PowerPoint</Application>
  <PresentationFormat>Widescreen</PresentationFormat>
  <Paragraphs>81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SHIV KUMAR RANA</dc:creator>
  <cp:lastModifiedBy>SHIV KUMAR RANA</cp:lastModifiedBy>
  <cp:revision>15</cp:revision>
  <dcterms:created xsi:type="dcterms:W3CDTF">2024-12-30T05:26:05Z</dcterms:created>
  <dcterms:modified xsi:type="dcterms:W3CDTF">2025-01-03T15:00:35Z</dcterms:modified>
</cp:coreProperties>
</file>